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arlow" panose="00000500000000000000" pitchFamily="2" charset="0"/>
      <p:regular r:id="rId12"/>
    </p:embeddedFont>
    <p:embeddedFont>
      <p:font typeface="Barlow Bold Italics" panose="020B0604020202020204" charset="0"/>
      <p:regular r:id="rId13"/>
    </p:embeddedFont>
    <p:embeddedFont>
      <p:font typeface="Barlow Italics" panose="020B0604020202020204" charset="0"/>
      <p:regular r:id="rId14"/>
    </p:embeddedFont>
    <p:embeddedFont>
      <p:font typeface="Barlow Ultra-Bold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GUPTA" userId="801f2f2f412b8c96" providerId="LiveId" clId="{6B1B6D17-91FC-47BE-B989-246A092D596D}"/>
    <pc:docChg chg="undo custSel modSld">
      <pc:chgData name="VIVEK GUPTA" userId="801f2f2f412b8c96" providerId="LiveId" clId="{6B1B6D17-91FC-47BE-B989-246A092D596D}" dt="2024-10-24T14:37:06.805" v="11" actId="14100"/>
      <pc:docMkLst>
        <pc:docMk/>
      </pc:docMkLst>
      <pc:sldChg chg="modSp mod">
        <pc:chgData name="VIVEK GUPTA" userId="801f2f2f412b8c96" providerId="LiveId" clId="{6B1B6D17-91FC-47BE-B989-246A092D596D}" dt="2024-10-24T14:37:06.805" v="11" actId="14100"/>
        <pc:sldMkLst>
          <pc:docMk/>
          <pc:sldMk cId="0" sldId="256"/>
        </pc:sldMkLst>
        <pc:spChg chg="mod">
          <ac:chgData name="VIVEK GUPTA" userId="801f2f2f412b8c96" providerId="LiveId" clId="{6B1B6D17-91FC-47BE-B989-246A092D596D}" dt="2024-10-24T14:36:55.181" v="10" actId="20577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VIVEK GUPTA" userId="801f2f2f412b8c96" providerId="LiveId" clId="{6B1B6D17-91FC-47BE-B989-246A092D596D}" dt="2024-10-24T14:37:06.805" v="11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VIVEK GUPTA" userId="801f2f2f412b8c96" providerId="LiveId" clId="{6B1B6D17-91FC-47BE-B989-246A092D596D}" dt="2024-10-24T14:33:00.152" v="8" actId="20577"/>
        <pc:sldMkLst>
          <pc:docMk/>
          <pc:sldMk cId="0" sldId="258"/>
        </pc:sldMkLst>
        <pc:spChg chg="mod">
          <ac:chgData name="VIVEK GUPTA" userId="801f2f2f412b8c96" providerId="LiveId" clId="{6B1B6D17-91FC-47BE-B989-246A092D596D}" dt="2024-10-24T14:33:00.152" v="8" actId="20577"/>
          <ac:spMkLst>
            <pc:docMk/>
            <pc:sldMk cId="0" sldId="258"/>
            <ac:spMk id="18" creationId="{00000000-0000-0000-0000-000000000000}"/>
          </ac:spMkLst>
        </pc:spChg>
      </pc:sldChg>
      <pc:sldChg chg="modSp mod">
        <pc:chgData name="VIVEK GUPTA" userId="801f2f2f412b8c96" providerId="LiveId" clId="{6B1B6D17-91FC-47BE-B989-246A092D596D}" dt="2024-10-24T14:32:50.956" v="6" actId="20577"/>
        <pc:sldMkLst>
          <pc:docMk/>
          <pc:sldMk cId="0" sldId="262"/>
        </pc:sldMkLst>
        <pc:spChg chg="mod">
          <ac:chgData name="VIVEK GUPTA" userId="801f2f2f412b8c96" providerId="LiveId" clId="{6B1B6D17-91FC-47BE-B989-246A092D596D}" dt="2024-10-24T14:32:50.956" v="6" actId="20577"/>
          <ac:spMkLst>
            <pc:docMk/>
            <pc:sldMk cId="0" sldId="262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0" t="-36571" r="-37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666526"/>
            <a:chOff x="0" y="0"/>
            <a:chExt cx="5709545" cy="2809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9545" cy="2809291"/>
            </a:xfrm>
            <a:custGeom>
              <a:avLst/>
              <a:gdLst/>
              <a:ahLst/>
              <a:cxnLst/>
              <a:rect l="l" t="t" r="r" b="b"/>
              <a:pathLst>
                <a:path w="5709545" h="2809291">
                  <a:moveTo>
                    <a:pt x="0" y="0"/>
                  </a:moveTo>
                  <a:lnTo>
                    <a:pt x="5709545" y="0"/>
                  </a:lnTo>
                  <a:lnTo>
                    <a:pt x="5709545" y="2809291"/>
                  </a:lnTo>
                  <a:lnTo>
                    <a:pt x="0" y="2809291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709545" cy="2914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90500" y="190500"/>
            <a:ext cx="2478682" cy="2370239"/>
          </a:xfrm>
          <a:custGeom>
            <a:avLst/>
            <a:gdLst/>
            <a:ahLst/>
            <a:cxnLst/>
            <a:rect l="l" t="t" r="r" b="b"/>
            <a:pathLst>
              <a:path w="2478682" h="2370239">
                <a:moveTo>
                  <a:pt x="0" y="0"/>
                </a:moveTo>
                <a:lnTo>
                  <a:pt x="2478682" y="0"/>
                </a:lnTo>
                <a:lnTo>
                  <a:pt x="2478682" y="2370239"/>
                </a:lnTo>
                <a:lnTo>
                  <a:pt x="0" y="2370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22875" y="7725428"/>
            <a:ext cx="2478682" cy="2370239"/>
          </a:xfrm>
          <a:custGeom>
            <a:avLst/>
            <a:gdLst/>
            <a:ahLst/>
            <a:cxnLst/>
            <a:rect l="l" t="t" r="r" b="b"/>
            <a:pathLst>
              <a:path w="2478682" h="2370239">
                <a:moveTo>
                  <a:pt x="0" y="0"/>
                </a:moveTo>
                <a:lnTo>
                  <a:pt x="2478681" y="0"/>
                </a:lnTo>
                <a:lnTo>
                  <a:pt x="2478681" y="2370240"/>
                </a:lnTo>
                <a:lnTo>
                  <a:pt x="0" y="237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7290097" y="2598839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8394594" y="2560739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970239" y="3481460"/>
            <a:ext cx="16347520" cy="269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8799" b="1" i="1" dirty="0">
                <a:solidFill>
                  <a:srgbClr val="FFFFFF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TECHNIX: </a:t>
            </a:r>
          </a:p>
          <a:p>
            <a:pPr algn="ctr">
              <a:lnSpc>
                <a:spcPts val="6951"/>
              </a:lnSpc>
            </a:pPr>
            <a:r>
              <a:rPr lang="en-US" sz="8799" b="1" i="1" dirty="0">
                <a:solidFill>
                  <a:srgbClr val="FFFFFF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VEHICLE ASSISTANCE PLATFORM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8866" y="6105532"/>
            <a:ext cx="8890268" cy="44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Innovating Roadside Assistance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156228" y="0"/>
            <a:ext cx="14131772" cy="9258300"/>
            <a:chOff x="0" y="0"/>
            <a:chExt cx="6138841" cy="4021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38841" cy="4021805"/>
            </a:xfrm>
            <a:custGeom>
              <a:avLst/>
              <a:gdLst/>
              <a:ahLst/>
              <a:cxnLst/>
              <a:rect l="l" t="t" r="r" b="b"/>
              <a:pathLst>
                <a:path w="6138841" h="4021805">
                  <a:moveTo>
                    <a:pt x="6138841" y="3637556"/>
                  </a:moveTo>
                  <a:lnTo>
                    <a:pt x="0" y="4021805"/>
                  </a:lnTo>
                  <a:lnTo>
                    <a:pt x="0" y="384249"/>
                  </a:lnTo>
                  <a:lnTo>
                    <a:pt x="6138841" y="0"/>
                  </a:lnTo>
                  <a:lnTo>
                    <a:pt x="6138841" y="363755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6138841" cy="4021805"/>
            </a:xfrm>
            <a:custGeom>
              <a:avLst/>
              <a:gdLst/>
              <a:ahLst/>
              <a:cxnLst/>
              <a:rect l="l" t="t" r="r" b="b"/>
              <a:pathLst>
                <a:path w="6138841" h="4021805">
                  <a:moveTo>
                    <a:pt x="0" y="3637556"/>
                  </a:moveTo>
                  <a:lnTo>
                    <a:pt x="6138841" y="4021805"/>
                  </a:lnTo>
                  <a:lnTo>
                    <a:pt x="6138841" y="384249"/>
                  </a:lnTo>
                  <a:lnTo>
                    <a:pt x="0" y="0"/>
                  </a:lnTo>
                  <a:lnTo>
                    <a:pt x="0" y="3637556"/>
                  </a:lnTo>
                  <a:close/>
                </a:path>
              </a:pathLst>
            </a:custGeom>
            <a:blipFill>
              <a:blip r:embed="rId2"/>
              <a:stretch>
                <a:fillRect l="-15025" t="-9772" r="-30060" b="-1479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121413" y="7245905"/>
            <a:ext cx="2980143" cy="2849762"/>
          </a:xfrm>
          <a:custGeom>
            <a:avLst/>
            <a:gdLst/>
            <a:ahLst/>
            <a:cxnLst/>
            <a:rect l="l" t="t" r="r" b="b"/>
            <a:pathLst>
              <a:path w="2980143" h="2849762">
                <a:moveTo>
                  <a:pt x="0" y="0"/>
                </a:moveTo>
                <a:lnTo>
                  <a:pt x="2980143" y="0"/>
                </a:lnTo>
                <a:lnTo>
                  <a:pt x="2980143" y="2849763"/>
                </a:lnTo>
                <a:lnTo>
                  <a:pt x="0" y="2849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975152" y="2686871"/>
            <a:ext cx="10855720" cy="4862655"/>
            <a:chOff x="0" y="0"/>
            <a:chExt cx="2859120" cy="1280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59120" cy="1280699"/>
            </a:xfrm>
            <a:custGeom>
              <a:avLst/>
              <a:gdLst/>
              <a:ahLst/>
              <a:cxnLst/>
              <a:rect l="l" t="t" r="r" b="b"/>
              <a:pathLst>
                <a:path w="2859120" h="1280699">
                  <a:moveTo>
                    <a:pt x="2655920" y="0"/>
                  </a:moveTo>
                  <a:lnTo>
                    <a:pt x="0" y="0"/>
                  </a:lnTo>
                  <a:lnTo>
                    <a:pt x="203200" y="1280699"/>
                  </a:lnTo>
                  <a:lnTo>
                    <a:pt x="2859120" y="1280699"/>
                  </a:lnTo>
                  <a:lnTo>
                    <a:pt x="2655920" y="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2655920" cy="134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095" y="2763071"/>
            <a:ext cx="6743776" cy="135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30"/>
              </a:lnSpc>
            </a:pPr>
            <a:r>
              <a:rPr lang="en-US" sz="9391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868" y="4442864"/>
            <a:ext cx="8553680" cy="256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3118" i="1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Technix is poised to revolutionize roadside assistance, offering a comprehensive platform for drivers, mechanics, and the community. Join us in shaping the future of vehicle assistance.</a:t>
            </a:r>
          </a:p>
          <a:p>
            <a:pPr algn="l">
              <a:lnSpc>
                <a:spcPts val="4054"/>
              </a:lnSpc>
            </a:pPr>
            <a:endParaRPr lang="en-US" sz="3118" i="1">
              <a:solidFill>
                <a:srgbClr val="FFFFFF"/>
              </a:solidFill>
              <a:latin typeface="Barlow Italics"/>
              <a:ea typeface="Barlow Italics"/>
              <a:cs typeface="Barlow Italics"/>
              <a:sym typeface="Barlow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8368" y="-2161807"/>
            <a:ext cx="9836450" cy="14610615"/>
            <a:chOff x="0" y="0"/>
            <a:chExt cx="4275074" cy="6350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0" y="0"/>
                  </a:moveTo>
                  <a:lnTo>
                    <a:pt x="1538351" y="6350000"/>
                  </a:lnTo>
                  <a:lnTo>
                    <a:pt x="4275074" y="6350000"/>
                  </a:lnTo>
                  <a:lnTo>
                    <a:pt x="275463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8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383573" y="8452846"/>
            <a:ext cx="1717983" cy="1642822"/>
          </a:xfrm>
          <a:custGeom>
            <a:avLst/>
            <a:gdLst/>
            <a:ahLst/>
            <a:cxnLst/>
            <a:rect l="l" t="t" r="r" b="b"/>
            <a:pathLst>
              <a:path w="1717983" h="1642822">
                <a:moveTo>
                  <a:pt x="0" y="0"/>
                </a:moveTo>
                <a:lnTo>
                  <a:pt x="1717983" y="0"/>
                </a:lnTo>
                <a:lnTo>
                  <a:pt x="1717983" y="1642822"/>
                </a:lnTo>
                <a:lnTo>
                  <a:pt x="0" y="16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960393" y="1872511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64890" y="1829847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960393" y="2128242"/>
            <a:ext cx="7473322" cy="101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0393" y="3460808"/>
            <a:ext cx="7284644" cy="52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448" dirty="0" err="1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Technix</a:t>
            </a:r>
            <a:r>
              <a:rPr lang="en-US" sz="3448" dirty="0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 is an innovative platform designed to offer on-demand mechanical help to drivers facing vehicle issues. Built on the MERN stack, it connects users with nearby mechanics in real-time.</a:t>
            </a:r>
          </a:p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endParaRPr lang="en-US" sz="3448" dirty="0">
              <a:solidFill>
                <a:srgbClr val="FFFFFF">
                  <a:alpha val="83922"/>
                </a:srgbClr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92029" y="190918"/>
            <a:ext cx="1713912" cy="1638929"/>
          </a:xfrm>
          <a:custGeom>
            <a:avLst/>
            <a:gdLst/>
            <a:ahLst/>
            <a:cxnLst/>
            <a:rect l="l" t="t" r="r" b="b"/>
            <a:pathLst>
              <a:path w="1713912" h="1638929">
                <a:moveTo>
                  <a:pt x="0" y="0"/>
                </a:moveTo>
                <a:lnTo>
                  <a:pt x="1713912" y="0"/>
                </a:lnTo>
                <a:lnTo>
                  <a:pt x="1713912" y="1638929"/>
                </a:lnTo>
                <a:lnTo>
                  <a:pt x="0" y="1638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16092" cy="7853678"/>
          </a:xfrm>
          <a:custGeom>
            <a:avLst/>
            <a:gdLst/>
            <a:ahLst/>
            <a:cxnLst/>
            <a:rect l="l" t="t" r="r" b="b"/>
            <a:pathLst>
              <a:path w="8816092" h="7853678">
                <a:moveTo>
                  <a:pt x="0" y="0"/>
                </a:moveTo>
                <a:lnTo>
                  <a:pt x="8816092" y="0"/>
                </a:lnTo>
                <a:lnTo>
                  <a:pt x="8816092" y="7853678"/>
                </a:lnTo>
                <a:lnTo>
                  <a:pt x="0" y="7853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91" r="-1679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34222" y="5323681"/>
            <a:ext cx="4812022" cy="4071789"/>
            <a:chOff x="0" y="0"/>
            <a:chExt cx="1411799" cy="1194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0750" y="5323681"/>
            <a:ext cx="4812022" cy="4071789"/>
            <a:chOff x="0" y="0"/>
            <a:chExt cx="1411799" cy="11946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8047" y="5323681"/>
            <a:ext cx="4812022" cy="4071789"/>
            <a:chOff x="0" y="0"/>
            <a:chExt cx="1411799" cy="1194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31944" y="1071365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336441" y="1028700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4230383" y="5787449"/>
            <a:ext cx="819700" cy="1024624"/>
          </a:xfrm>
          <a:custGeom>
            <a:avLst/>
            <a:gdLst/>
            <a:ahLst/>
            <a:cxnLst/>
            <a:rect l="l" t="t" r="r" b="b"/>
            <a:pathLst>
              <a:path w="819700" h="1024624">
                <a:moveTo>
                  <a:pt x="0" y="0"/>
                </a:moveTo>
                <a:lnTo>
                  <a:pt x="819700" y="0"/>
                </a:lnTo>
                <a:lnTo>
                  <a:pt x="819700" y="1024624"/>
                </a:lnTo>
                <a:lnTo>
                  <a:pt x="0" y="1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48741" y="5878615"/>
            <a:ext cx="1010633" cy="933458"/>
          </a:xfrm>
          <a:custGeom>
            <a:avLst/>
            <a:gdLst/>
            <a:ahLst/>
            <a:cxnLst/>
            <a:rect l="l" t="t" r="r" b="b"/>
            <a:pathLst>
              <a:path w="1010633" h="933458">
                <a:moveTo>
                  <a:pt x="0" y="0"/>
                </a:moveTo>
                <a:lnTo>
                  <a:pt x="1010634" y="0"/>
                </a:lnTo>
                <a:lnTo>
                  <a:pt x="1010634" y="933458"/>
                </a:lnTo>
                <a:lnTo>
                  <a:pt x="0" y="933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54580" y="5878615"/>
            <a:ext cx="1584362" cy="946076"/>
          </a:xfrm>
          <a:custGeom>
            <a:avLst/>
            <a:gdLst/>
            <a:ahLst/>
            <a:cxnLst/>
            <a:rect l="l" t="t" r="r" b="b"/>
            <a:pathLst>
              <a:path w="1584362" h="946076">
                <a:moveTo>
                  <a:pt x="0" y="0"/>
                </a:moveTo>
                <a:lnTo>
                  <a:pt x="1584362" y="0"/>
                </a:lnTo>
                <a:lnTo>
                  <a:pt x="1584362" y="946076"/>
                </a:lnTo>
                <a:lnTo>
                  <a:pt x="0" y="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31944" y="1403295"/>
            <a:ext cx="7757121" cy="101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6"/>
              </a:lnSpc>
              <a:spcBef>
                <a:spcPct val="0"/>
              </a:spcBef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USES OF TECHNIX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46761" y="2692302"/>
            <a:ext cx="7289276" cy="95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8"/>
              </a:lnSpc>
              <a:spcBef>
                <a:spcPct val="0"/>
              </a:spcBef>
            </a:pPr>
            <a:r>
              <a:rPr lang="en-US" sz="2257" dirty="0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Platform designed to offer on-demand mechanical help to drivers facing vehicle issues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6783" y="7213911"/>
            <a:ext cx="4086899" cy="4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431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EMERGENCY ASSISTANCE: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65873" y="7239737"/>
            <a:ext cx="3361777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0"/>
              </a:lnSpc>
              <a:spcBef>
                <a:spcPct val="0"/>
              </a:spcBef>
            </a:pPr>
            <a:r>
              <a:rPr lang="en-US" sz="20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SCHEDULED SERVICES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5926" y="7223436"/>
            <a:ext cx="3649020" cy="3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8"/>
              </a:lnSpc>
              <a:spcBef>
                <a:spcPct val="0"/>
              </a:spcBef>
            </a:pPr>
            <a:r>
              <a:rPr lang="en-US" sz="217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REAL-TIME TRACKING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9727" y="7738169"/>
            <a:ext cx="3933558" cy="41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64"/>
              </a:lnSpc>
              <a:spcBef>
                <a:spcPct val="0"/>
              </a:spcBef>
            </a:pPr>
            <a:r>
              <a:rPr lang="en-US" sz="2106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Routine maintenance and repairs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5253" y="7652281"/>
            <a:ext cx="3975911" cy="8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4"/>
              </a:lnSpc>
              <a:spcBef>
                <a:spcPct val="0"/>
              </a:spcBef>
            </a:pPr>
            <a:r>
              <a:rPr lang="en-US" sz="2128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Locate nearby garages effortlessly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00972" y="7705416"/>
            <a:ext cx="4278521" cy="4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6"/>
              </a:lnSpc>
              <a:spcBef>
                <a:spcPct val="0"/>
              </a:spcBef>
            </a:pPr>
            <a:r>
              <a:rPr lang="en-US" sz="2290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Immediate help for breakdowns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3573" y="8452846"/>
            <a:ext cx="1717983" cy="1642822"/>
          </a:xfrm>
          <a:custGeom>
            <a:avLst/>
            <a:gdLst/>
            <a:ahLst/>
            <a:cxnLst/>
            <a:rect l="l" t="t" r="r" b="b"/>
            <a:pathLst>
              <a:path w="1717983" h="1642822">
                <a:moveTo>
                  <a:pt x="0" y="0"/>
                </a:moveTo>
                <a:lnTo>
                  <a:pt x="1717983" y="0"/>
                </a:lnTo>
                <a:lnTo>
                  <a:pt x="1717983" y="1642822"/>
                </a:lnTo>
                <a:lnTo>
                  <a:pt x="0" y="164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352559"/>
            <a:ext cx="7581883" cy="75818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619750" y="0"/>
                  </a:moveTo>
                  <a:lnTo>
                    <a:pt x="730250" y="0"/>
                  </a:lnTo>
                  <a:lnTo>
                    <a:pt x="0" y="728980"/>
                  </a:lnTo>
                  <a:lnTo>
                    <a:pt x="0" y="5619750"/>
                  </a:lnTo>
                  <a:lnTo>
                    <a:pt x="730250" y="6350000"/>
                  </a:lnTo>
                  <a:lnTo>
                    <a:pt x="5619750" y="6350000"/>
                  </a:lnTo>
                  <a:lnTo>
                    <a:pt x="6350000" y="5619750"/>
                  </a:lnTo>
                  <a:lnTo>
                    <a:pt x="6350000" y="72898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9601183" y="1918881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705680" y="1876216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92029" y="190918"/>
            <a:ext cx="1713912" cy="1638929"/>
          </a:xfrm>
          <a:custGeom>
            <a:avLst/>
            <a:gdLst/>
            <a:ahLst/>
            <a:cxnLst/>
            <a:rect l="l" t="t" r="r" b="b"/>
            <a:pathLst>
              <a:path w="1713912" h="1638929">
                <a:moveTo>
                  <a:pt x="0" y="0"/>
                </a:moveTo>
                <a:lnTo>
                  <a:pt x="1713912" y="0"/>
                </a:lnTo>
                <a:lnTo>
                  <a:pt x="1713912" y="1638929"/>
                </a:lnTo>
                <a:lnTo>
                  <a:pt x="0" y="1638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347183"/>
            <a:ext cx="588000" cy="588000"/>
          </a:xfrm>
          <a:custGeom>
            <a:avLst/>
            <a:gdLst/>
            <a:ahLst/>
            <a:cxnLst/>
            <a:rect l="l" t="t" r="r" b="b"/>
            <a:pathLst>
              <a:path w="588000" h="588000">
                <a:moveTo>
                  <a:pt x="0" y="0"/>
                </a:moveTo>
                <a:lnTo>
                  <a:pt x="588000" y="0"/>
                </a:lnTo>
                <a:lnTo>
                  <a:pt x="588000" y="588000"/>
                </a:lnTo>
                <a:lnTo>
                  <a:pt x="0" y="5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5272599"/>
            <a:ext cx="588000" cy="588000"/>
          </a:xfrm>
          <a:custGeom>
            <a:avLst/>
            <a:gdLst/>
            <a:ahLst/>
            <a:cxnLst/>
            <a:rect l="l" t="t" r="r" b="b"/>
            <a:pathLst>
              <a:path w="588000" h="588000">
                <a:moveTo>
                  <a:pt x="0" y="0"/>
                </a:moveTo>
                <a:lnTo>
                  <a:pt x="588000" y="0"/>
                </a:lnTo>
                <a:lnTo>
                  <a:pt x="588000" y="588000"/>
                </a:lnTo>
                <a:lnTo>
                  <a:pt x="0" y="5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6198014"/>
            <a:ext cx="588000" cy="588000"/>
          </a:xfrm>
          <a:custGeom>
            <a:avLst/>
            <a:gdLst/>
            <a:ahLst/>
            <a:cxnLst/>
            <a:rect l="l" t="t" r="r" b="b"/>
            <a:pathLst>
              <a:path w="588000" h="588000">
                <a:moveTo>
                  <a:pt x="0" y="0"/>
                </a:moveTo>
                <a:lnTo>
                  <a:pt x="588000" y="0"/>
                </a:lnTo>
                <a:lnTo>
                  <a:pt x="588000" y="588000"/>
                </a:lnTo>
                <a:lnTo>
                  <a:pt x="0" y="5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58125" y="4333009"/>
            <a:ext cx="7801395" cy="107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83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Fast Response Times: Quick access to help.</a:t>
            </a:r>
          </a:p>
          <a:p>
            <a:pPr marL="0" lvl="0" indent="0" algn="l">
              <a:lnSpc>
                <a:spcPts val="4399"/>
              </a:lnSpc>
              <a:spcBef>
                <a:spcPct val="0"/>
              </a:spcBef>
            </a:pPr>
            <a:endParaRPr lang="en-US" sz="2838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58125" y="5258425"/>
            <a:ext cx="7998034" cy="107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83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Verified Mechanics: Quality assurance for users.</a:t>
            </a:r>
          </a:p>
          <a:p>
            <a:pPr marL="0" lvl="0" indent="0" algn="l">
              <a:lnSpc>
                <a:spcPts val="4399"/>
              </a:lnSpc>
              <a:spcBef>
                <a:spcPct val="0"/>
              </a:spcBef>
            </a:pPr>
            <a:endParaRPr lang="en-US" sz="2838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2483732"/>
            <a:ext cx="8951243" cy="117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83"/>
              </a:lnSpc>
              <a:spcBef>
                <a:spcPct val="0"/>
              </a:spcBef>
            </a:pPr>
            <a:r>
              <a:rPr lang="en-US" sz="6545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ADVANTAGES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8125" y="6183841"/>
            <a:ext cx="7555596" cy="52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9"/>
              </a:lnSpc>
              <a:spcBef>
                <a:spcPct val="0"/>
              </a:spcBef>
            </a:pPr>
            <a:r>
              <a:rPr lang="en-US" sz="283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Convenience: Services at the user's location.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3118595"/>
            <a:ext cx="8326724" cy="6273857"/>
          </a:xfrm>
          <a:custGeom>
            <a:avLst/>
            <a:gdLst/>
            <a:ahLst/>
            <a:cxnLst/>
            <a:rect l="l" t="t" r="r" b="b"/>
            <a:pathLst>
              <a:path w="8326724" h="6273857">
                <a:moveTo>
                  <a:pt x="8326724" y="0"/>
                </a:moveTo>
                <a:lnTo>
                  <a:pt x="0" y="0"/>
                </a:lnTo>
                <a:lnTo>
                  <a:pt x="0" y="6273857"/>
                </a:lnTo>
                <a:lnTo>
                  <a:pt x="8326724" y="6273857"/>
                </a:lnTo>
                <a:lnTo>
                  <a:pt x="8326724" y="0"/>
                </a:lnTo>
                <a:close/>
              </a:path>
            </a:pathLst>
          </a:custGeom>
          <a:blipFill>
            <a:blip r:embed="rId2"/>
            <a:stretch>
              <a:fillRect l="-1460" t="-35449" r="-516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137151" cy="2444518"/>
            <a:chOff x="0" y="0"/>
            <a:chExt cx="5203466" cy="17822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03466" cy="1782219"/>
            </a:xfrm>
            <a:custGeom>
              <a:avLst/>
              <a:gdLst/>
              <a:ahLst/>
              <a:cxnLst/>
              <a:rect l="l" t="t" r="r" b="b"/>
              <a:pathLst>
                <a:path w="5203466" h="1782219">
                  <a:moveTo>
                    <a:pt x="0" y="0"/>
                  </a:moveTo>
                  <a:lnTo>
                    <a:pt x="5203466" y="0"/>
                  </a:lnTo>
                  <a:lnTo>
                    <a:pt x="5203466" y="1782219"/>
                  </a:lnTo>
                  <a:lnTo>
                    <a:pt x="0" y="17822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203466" cy="1886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98000" y="3582424"/>
            <a:ext cx="1114849" cy="11148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52335" y="3802791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98000" y="5589727"/>
            <a:ext cx="1114849" cy="11148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052335" y="5810093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98000" y="7597030"/>
            <a:ext cx="1114849" cy="11148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52335" y="7817396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93137" y="3914487"/>
            <a:ext cx="6668438" cy="38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INTEGRATION OF REAL-TIME TRACKING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3137" y="5721765"/>
            <a:ext cx="7478929" cy="78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COMPREHENSIVE SERVICE OFFERINGS BEYOND JUST EMERGENCY HELP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93137" y="7729068"/>
            <a:ext cx="6668438" cy="78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PARTNERSHIPS WITH LOCAL MECHANICS FOR COMMUNITY SUPPORT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714673" y="674528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819170" y="631864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708487" y="977884"/>
            <a:ext cx="10387365" cy="119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26"/>
              </a:lnSpc>
              <a:spcBef>
                <a:spcPct val="0"/>
              </a:spcBef>
            </a:pPr>
            <a:r>
              <a:rPr lang="en-US" sz="6573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UNIQUENESS OF TECHNIX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78811" y="9093093"/>
            <a:ext cx="4783309" cy="1193907"/>
            <a:chOff x="0" y="0"/>
            <a:chExt cx="1259802" cy="314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9802" cy="314445"/>
            </a:xfrm>
            <a:custGeom>
              <a:avLst/>
              <a:gdLst/>
              <a:ahLst/>
              <a:cxnLst/>
              <a:rect l="l" t="t" r="r" b="b"/>
              <a:pathLst>
                <a:path w="1259802" h="314445">
                  <a:moveTo>
                    <a:pt x="1056602" y="0"/>
                  </a:moveTo>
                  <a:lnTo>
                    <a:pt x="0" y="0"/>
                  </a:lnTo>
                  <a:lnTo>
                    <a:pt x="203200" y="314445"/>
                  </a:lnTo>
                  <a:lnTo>
                    <a:pt x="1259802" y="314445"/>
                  </a:lnTo>
                  <a:lnTo>
                    <a:pt x="1056602" y="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1056602" cy="381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1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245646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133197" y="2241081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92029" y="190918"/>
            <a:ext cx="1713912" cy="1638929"/>
          </a:xfrm>
          <a:custGeom>
            <a:avLst/>
            <a:gdLst/>
            <a:ahLst/>
            <a:cxnLst/>
            <a:rect l="l" t="t" r="r" b="b"/>
            <a:pathLst>
              <a:path w="1713912" h="1638929">
                <a:moveTo>
                  <a:pt x="0" y="0"/>
                </a:moveTo>
                <a:lnTo>
                  <a:pt x="1713912" y="0"/>
                </a:lnTo>
                <a:lnTo>
                  <a:pt x="1713912" y="1638929"/>
                </a:lnTo>
                <a:lnTo>
                  <a:pt x="0" y="1638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029" y="5415819"/>
            <a:ext cx="6646410" cy="4871181"/>
          </a:xfrm>
          <a:custGeom>
            <a:avLst/>
            <a:gdLst/>
            <a:ahLst/>
            <a:cxnLst/>
            <a:rect l="l" t="t" r="r" b="b"/>
            <a:pathLst>
              <a:path w="6646410" h="4871181">
                <a:moveTo>
                  <a:pt x="0" y="0"/>
                </a:moveTo>
                <a:lnTo>
                  <a:pt x="6646410" y="0"/>
                </a:lnTo>
                <a:lnTo>
                  <a:pt x="6646410" y="4871181"/>
                </a:lnTo>
                <a:lnTo>
                  <a:pt x="0" y="487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46" r="-714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701401"/>
            <a:ext cx="5348222" cy="87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44"/>
              </a:lnSpc>
              <a:spcBef>
                <a:spcPct val="0"/>
              </a:spcBef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VALUE ADDITION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336252" y="2972975"/>
            <a:ext cx="9842076" cy="1209706"/>
            <a:chOff x="0" y="0"/>
            <a:chExt cx="13122769" cy="1612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5615" cy="895615"/>
            </a:xfrm>
            <a:custGeom>
              <a:avLst/>
              <a:gdLst/>
              <a:ahLst/>
              <a:cxnLst/>
              <a:rect l="l" t="t" r="r" b="b"/>
              <a:pathLst>
                <a:path w="895615" h="895615">
                  <a:moveTo>
                    <a:pt x="0" y="0"/>
                  </a:moveTo>
                  <a:lnTo>
                    <a:pt x="895615" y="0"/>
                  </a:lnTo>
                  <a:lnTo>
                    <a:pt x="895615" y="895615"/>
                  </a:lnTo>
                  <a:lnTo>
                    <a:pt x="0" y="895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240039" y="9192"/>
              <a:ext cx="11882730" cy="1603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26"/>
                </a:lnSpc>
                <a:spcBef>
                  <a:spcPct val="0"/>
                </a:spcBef>
              </a:pPr>
              <a:r>
                <a:rPr lang="en-US" sz="3242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User Convenience: Hassle-free access to services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23935" y="4495659"/>
            <a:ext cx="10066711" cy="1840320"/>
            <a:chOff x="0" y="0"/>
            <a:chExt cx="13422281" cy="24537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5615" cy="895615"/>
            </a:xfrm>
            <a:custGeom>
              <a:avLst/>
              <a:gdLst/>
              <a:ahLst/>
              <a:cxnLst/>
              <a:rect l="l" t="t" r="r" b="b"/>
              <a:pathLst>
                <a:path w="895615" h="895615">
                  <a:moveTo>
                    <a:pt x="0" y="0"/>
                  </a:moveTo>
                  <a:lnTo>
                    <a:pt x="895615" y="0"/>
                  </a:lnTo>
                  <a:lnTo>
                    <a:pt x="895615" y="895615"/>
                  </a:lnTo>
                  <a:lnTo>
                    <a:pt x="0" y="895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240039" y="9192"/>
              <a:ext cx="12182242" cy="244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26"/>
                </a:lnSpc>
              </a:pPr>
              <a:r>
                <a:rPr lang="en-US" sz="3242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Cost-Effectiveness: Competitive pricing for services.</a:t>
              </a:r>
            </a:p>
            <a:p>
              <a:pPr marL="0" lvl="0" indent="0" algn="l">
                <a:lnSpc>
                  <a:spcPts val="5026"/>
                </a:lnSpc>
                <a:spcBef>
                  <a:spcPct val="0"/>
                </a:spcBef>
              </a:pPr>
              <a:endParaRPr lang="en-US" sz="324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23935" y="6166377"/>
            <a:ext cx="9494470" cy="1209706"/>
            <a:chOff x="0" y="0"/>
            <a:chExt cx="12659294" cy="16129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5615" cy="895615"/>
            </a:xfrm>
            <a:custGeom>
              <a:avLst/>
              <a:gdLst/>
              <a:ahLst/>
              <a:cxnLst/>
              <a:rect l="l" t="t" r="r" b="b"/>
              <a:pathLst>
                <a:path w="895615" h="895615">
                  <a:moveTo>
                    <a:pt x="0" y="0"/>
                  </a:moveTo>
                  <a:lnTo>
                    <a:pt x="895615" y="0"/>
                  </a:lnTo>
                  <a:lnTo>
                    <a:pt x="895615" y="895615"/>
                  </a:lnTo>
                  <a:lnTo>
                    <a:pt x="0" y="895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50954" y="9192"/>
              <a:ext cx="11508340" cy="1603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26"/>
                </a:lnSpc>
                <a:spcBef>
                  <a:spcPct val="0"/>
                </a:spcBef>
              </a:pPr>
              <a:r>
                <a:rPr lang="en-US" sz="3242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Enhanced Safety: Reducing risks associated with breakdowns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16092" cy="7853678"/>
          </a:xfrm>
          <a:custGeom>
            <a:avLst/>
            <a:gdLst/>
            <a:ahLst/>
            <a:cxnLst/>
            <a:rect l="l" t="t" r="r" b="b"/>
            <a:pathLst>
              <a:path w="8816092" h="7853678">
                <a:moveTo>
                  <a:pt x="0" y="0"/>
                </a:moveTo>
                <a:lnTo>
                  <a:pt x="8816092" y="0"/>
                </a:lnTo>
                <a:lnTo>
                  <a:pt x="8816092" y="7853678"/>
                </a:lnTo>
                <a:lnTo>
                  <a:pt x="0" y="7853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91" r="-1679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34222" y="5323681"/>
            <a:ext cx="4812022" cy="4071789"/>
            <a:chOff x="0" y="0"/>
            <a:chExt cx="1411799" cy="1194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0750" y="5323681"/>
            <a:ext cx="4812022" cy="4071789"/>
            <a:chOff x="0" y="0"/>
            <a:chExt cx="1411799" cy="11946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8047" y="5323681"/>
            <a:ext cx="4812022" cy="4071789"/>
            <a:chOff x="0" y="0"/>
            <a:chExt cx="1411799" cy="1194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1799" cy="1194622"/>
            </a:xfrm>
            <a:custGeom>
              <a:avLst/>
              <a:gdLst/>
              <a:ahLst/>
              <a:cxnLst/>
              <a:rect l="l" t="t" r="r" b="b"/>
              <a:pathLst>
                <a:path w="1411799" h="1194622">
                  <a:moveTo>
                    <a:pt x="0" y="0"/>
                  </a:moveTo>
                  <a:lnTo>
                    <a:pt x="1411799" y="0"/>
                  </a:lnTo>
                  <a:lnTo>
                    <a:pt x="1411799" y="1194622"/>
                  </a:lnTo>
                  <a:lnTo>
                    <a:pt x="0" y="1194622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411799" cy="126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31944" y="1071365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336441" y="1028700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4230383" y="5787449"/>
            <a:ext cx="819700" cy="1024624"/>
          </a:xfrm>
          <a:custGeom>
            <a:avLst/>
            <a:gdLst/>
            <a:ahLst/>
            <a:cxnLst/>
            <a:rect l="l" t="t" r="r" b="b"/>
            <a:pathLst>
              <a:path w="819700" h="1024624">
                <a:moveTo>
                  <a:pt x="0" y="0"/>
                </a:moveTo>
                <a:lnTo>
                  <a:pt x="819700" y="0"/>
                </a:lnTo>
                <a:lnTo>
                  <a:pt x="819700" y="1024624"/>
                </a:lnTo>
                <a:lnTo>
                  <a:pt x="0" y="102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48741" y="5878615"/>
            <a:ext cx="1010633" cy="933458"/>
          </a:xfrm>
          <a:custGeom>
            <a:avLst/>
            <a:gdLst/>
            <a:ahLst/>
            <a:cxnLst/>
            <a:rect l="l" t="t" r="r" b="b"/>
            <a:pathLst>
              <a:path w="1010633" h="933458">
                <a:moveTo>
                  <a:pt x="0" y="0"/>
                </a:moveTo>
                <a:lnTo>
                  <a:pt x="1010634" y="0"/>
                </a:lnTo>
                <a:lnTo>
                  <a:pt x="1010634" y="933458"/>
                </a:lnTo>
                <a:lnTo>
                  <a:pt x="0" y="933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54580" y="5878615"/>
            <a:ext cx="1584362" cy="946076"/>
          </a:xfrm>
          <a:custGeom>
            <a:avLst/>
            <a:gdLst/>
            <a:ahLst/>
            <a:cxnLst/>
            <a:rect l="l" t="t" r="r" b="b"/>
            <a:pathLst>
              <a:path w="1584362" h="946076">
                <a:moveTo>
                  <a:pt x="0" y="0"/>
                </a:moveTo>
                <a:lnTo>
                  <a:pt x="1584362" y="0"/>
                </a:lnTo>
                <a:lnTo>
                  <a:pt x="1584362" y="946076"/>
                </a:lnTo>
                <a:lnTo>
                  <a:pt x="0" y="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31944" y="1403295"/>
            <a:ext cx="7757121" cy="101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6"/>
              </a:lnSpc>
              <a:spcBef>
                <a:spcPct val="0"/>
              </a:spcBef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SCOPE OF BUSINESS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46761" y="2692302"/>
            <a:ext cx="7289276" cy="95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8"/>
              </a:lnSpc>
              <a:spcBef>
                <a:spcPct val="0"/>
              </a:spcBef>
            </a:pPr>
            <a:r>
              <a:rPr lang="en-US" sz="2257" dirty="0">
                <a:solidFill>
                  <a:srgbClr val="FFFFFF">
                    <a:alpha val="83922"/>
                  </a:srgbClr>
                </a:solidFill>
                <a:latin typeface="Barlow"/>
                <a:ea typeface="Barlow"/>
                <a:cs typeface="Barlow"/>
                <a:sym typeface="Barlow"/>
              </a:rPr>
              <a:t>Platform designed to offer on-demand mechanical help to drivers facing vehicle issues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6783" y="7213911"/>
            <a:ext cx="4086899" cy="90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431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TARGET MARKET: URBAN AND SUBURBAN DRIVERS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65873" y="7239737"/>
            <a:ext cx="3361777" cy="114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0"/>
              </a:lnSpc>
              <a:spcBef>
                <a:spcPct val="0"/>
              </a:spcBef>
            </a:pPr>
            <a:r>
              <a:rPr lang="en-US" sz="20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EXPANSION POTENTIAL: OPPORTUNITIES FOR SCALING SERVICES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5926" y="7223436"/>
            <a:ext cx="3649020" cy="163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8"/>
              </a:lnSpc>
              <a:spcBef>
                <a:spcPct val="0"/>
              </a:spcBef>
            </a:pPr>
            <a:r>
              <a:rPr lang="en-US" sz="217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FUTURE PARTNERSHIPS: COLLABORATIONS WITH INSURANCE AND AUTO PART SUPPLIERS.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92029" y="190918"/>
            <a:ext cx="1713912" cy="1638929"/>
          </a:xfrm>
          <a:custGeom>
            <a:avLst/>
            <a:gdLst/>
            <a:ahLst/>
            <a:cxnLst/>
            <a:rect l="l" t="t" r="r" b="b"/>
            <a:pathLst>
              <a:path w="1713912" h="1638929">
                <a:moveTo>
                  <a:pt x="0" y="0"/>
                </a:moveTo>
                <a:lnTo>
                  <a:pt x="1713912" y="0"/>
                </a:lnTo>
                <a:lnTo>
                  <a:pt x="1713912" y="1638929"/>
                </a:lnTo>
                <a:lnTo>
                  <a:pt x="0" y="1638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4746" y="2167571"/>
            <a:ext cx="13798507" cy="7412310"/>
          </a:xfrm>
          <a:custGeom>
            <a:avLst/>
            <a:gdLst/>
            <a:ahLst/>
            <a:cxnLst/>
            <a:rect l="l" t="t" r="r" b="b"/>
            <a:pathLst>
              <a:path w="13798507" h="7412310">
                <a:moveTo>
                  <a:pt x="0" y="0"/>
                </a:moveTo>
                <a:lnTo>
                  <a:pt x="13798508" y="0"/>
                </a:lnTo>
                <a:lnTo>
                  <a:pt x="13798508" y="7412310"/>
                </a:lnTo>
                <a:lnTo>
                  <a:pt x="0" y="741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3573" y="8452846"/>
            <a:ext cx="1717983" cy="1642822"/>
          </a:xfrm>
          <a:custGeom>
            <a:avLst/>
            <a:gdLst/>
            <a:ahLst/>
            <a:cxnLst/>
            <a:rect l="l" t="t" r="r" b="b"/>
            <a:pathLst>
              <a:path w="1717983" h="1642822">
                <a:moveTo>
                  <a:pt x="0" y="0"/>
                </a:moveTo>
                <a:lnTo>
                  <a:pt x="1717983" y="0"/>
                </a:lnTo>
                <a:lnTo>
                  <a:pt x="1717983" y="1642822"/>
                </a:lnTo>
                <a:lnTo>
                  <a:pt x="0" y="164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290097" y="751713"/>
            <a:ext cx="3707805" cy="0"/>
          </a:xfrm>
          <a:prstGeom prst="line">
            <a:avLst/>
          </a:prstGeom>
          <a:ln w="38100" cap="flat">
            <a:solidFill>
              <a:srgbClr val="D30F2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394594" y="709049"/>
            <a:ext cx="1498811" cy="0"/>
          </a:xfrm>
          <a:prstGeom prst="line">
            <a:avLst/>
          </a:prstGeom>
          <a:ln w="114300" cap="flat">
            <a:solidFill>
              <a:srgbClr val="D30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314941" y="1226519"/>
            <a:ext cx="7658117" cy="87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44"/>
              </a:lnSpc>
              <a:spcBef>
                <a:spcPct val="0"/>
              </a:spcBef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MARKET TRENDS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015709" y="3146006"/>
            <a:ext cx="1114849" cy="11148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15709" y="5153309"/>
            <a:ext cx="1114849" cy="111484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15709" y="7160612"/>
            <a:ext cx="1114849" cy="11148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0F2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10846" y="3478069"/>
            <a:ext cx="6668438" cy="118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INCREASING RELIANCE ON MOBILE APPS FOR SERVICES.</a:t>
            </a:r>
          </a:p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endParaRPr lang="en-US" sz="2100" b="1" i="1" spc="65">
              <a:solidFill>
                <a:srgbClr val="FFFFFF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10846" y="5285347"/>
            <a:ext cx="7478929" cy="78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GROWTH IN ON-DEMAND SERVICE PLATFORMS.</a:t>
            </a:r>
          </a:p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endParaRPr lang="en-US" sz="2100" b="1" i="1" spc="65">
              <a:solidFill>
                <a:srgbClr val="FFFFFF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10846" y="7292650"/>
            <a:ext cx="6668438" cy="38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100" b="1" i="1" spc="65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RISING AWARENESS OF VEHICLE MAINTENANCE.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70045" y="3366372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0045" y="5373675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70045" y="7380978"/>
            <a:ext cx="606177" cy="5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2"/>
              </a:lnSpc>
              <a:spcBef>
                <a:spcPct val="0"/>
              </a:spcBef>
            </a:pPr>
            <a:r>
              <a:rPr lang="en-US" sz="3200" b="1" i="1" u="non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O3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9687"/>
            <a:ext cx="7354908" cy="13106687"/>
          </a:xfrm>
          <a:custGeom>
            <a:avLst/>
            <a:gdLst/>
            <a:ahLst/>
            <a:cxnLst/>
            <a:rect l="l" t="t" r="r" b="b"/>
            <a:pathLst>
              <a:path w="7354908" h="13106687">
                <a:moveTo>
                  <a:pt x="0" y="0"/>
                </a:moveTo>
                <a:lnTo>
                  <a:pt x="7354908" y="0"/>
                </a:lnTo>
                <a:lnTo>
                  <a:pt x="7354908" y="13106687"/>
                </a:lnTo>
                <a:lnTo>
                  <a:pt x="0" y="1310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856" r="-120175" b="-6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16569" y="1028700"/>
            <a:ext cx="3707805" cy="114300"/>
            <a:chOff x="0" y="0"/>
            <a:chExt cx="4943740" cy="152400"/>
          </a:xfrm>
        </p:grpSpPr>
        <p:sp>
          <p:nvSpPr>
            <p:cNvPr id="4" name="AutoShape 4"/>
            <p:cNvSpPr/>
            <p:nvPr/>
          </p:nvSpPr>
          <p:spPr>
            <a:xfrm>
              <a:off x="0" y="56886"/>
              <a:ext cx="4943740" cy="0"/>
            </a:xfrm>
            <a:prstGeom prst="line">
              <a:avLst/>
            </a:prstGeom>
            <a:ln w="50800" cap="flat">
              <a:solidFill>
                <a:srgbClr val="D30F20">
                  <a:alpha val="4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472663" y="0"/>
              <a:ext cx="1998415" cy="0"/>
            </a:xfrm>
            <a:prstGeom prst="line">
              <a:avLst/>
            </a:prstGeom>
            <a:ln w="152400" cap="flat">
              <a:solidFill>
                <a:srgbClr val="D30F2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9309100" y="1070880"/>
            <a:ext cx="6866862" cy="10234918"/>
            <a:chOff x="0" y="0"/>
            <a:chExt cx="6350000" cy="9464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464546"/>
            </a:xfrm>
            <a:custGeom>
              <a:avLst/>
              <a:gdLst/>
              <a:ahLst/>
              <a:cxnLst/>
              <a:rect l="l" t="t" r="r" b="b"/>
              <a:pathLst>
                <a:path w="6350000" h="9464546">
                  <a:moveTo>
                    <a:pt x="1324610" y="0"/>
                  </a:moveTo>
                  <a:lnTo>
                    <a:pt x="0" y="0"/>
                  </a:lnTo>
                  <a:lnTo>
                    <a:pt x="0" y="8139936"/>
                  </a:lnTo>
                  <a:lnTo>
                    <a:pt x="1324610" y="9464546"/>
                  </a:lnTo>
                  <a:lnTo>
                    <a:pt x="6350000" y="9464546"/>
                  </a:lnTo>
                  <a:lnTo>
                    <a:pt x="635000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D30F2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383573" y="8452846"/>
            <a:ext cx="1717983" cy="1642822"/>
          </a:xfrm>
          <a:custGeom>
            <a:avLst/>
            <a:gdLst/>
            <a:ahLst/>
            <a:cxnLst/>
            <a:rect l="l" t="t" r="r" b="b"/>
            <a:pathLst>
              <a:path w="1717983" h="1642822">
                <a:moveTo>
                  <a:pt x="0" y="0"/>
                </a:moveTo>
                <a:lnTo>
                  <a:pt x="1717983" y="0"/>
                </a:lnTo>
                <a:lnTo>
                  <a:pt x="1717983" y="1642822"/>
                </a:lnTo>
                <a:lnTo>
                  <a:pt x="0" y="16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90297" y="1175121"/>
            <a:ext cx="12232885" cy="87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44"/>
              </a:lnSpc>
              <a:spcBef>
                <a:spcPct val="0"/>
              </a:spcBef>
            </a:pPr>
            <a:r>
              <a:rPr lang="en-US" sz="5600" b="1" i="1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POTENTIAL IMPACT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59044" y="7275171"/>
            <a:ext cx="628182" cy="628182"/>
          </a:xfrm>
          <a:custGeom>
            <a:avLst/>
            <a:gdLst/>
            <a:ahLst/>
            <a:cxnLst/>
            <a:rect l="l" t="t" r="r" b="b"/>
            <a:pathLst>
              <a:path w="628182" h="628182">
                <a:moveTo>
                  <a:pt x="0" y="0"/>
                </a:moveTo>
                <a:lnTo>
                  <a:pt x="628181" y="0"/>
                </a:lnTo>
                <a:lnTo>
                  <a:pt x="628181" y="628182"/>
                </a:lnTo>
                <a:lnTo>
                  <a:pt x="0" y="62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08054" y="4344944"/>
            <a:ext cx="8334511" cy="114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303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Reduced traffic congestion due to efficient assistance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70782" y="5855946"/>
            <a:ext cx="8544588" cy="114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303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Increased customer satisfaction with timely services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39352" y="7170396"/>
            <a:ext cx="8071915" cy="55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303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Job creation opportunities for local mechanics.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086530" y="5960721"/>
            <a:ext cx="628182" cy="628182"/>
          </a:xfrm>
          <a:custGeom>
            <a:avLst/>
            <a:gdLst/>
            <a:ahLst/>
            <a:cxnLst/>
            <a:rect l="l" t="t" r="r" b="b"/>
            <a:pathLst>
              <a:path w="628182" h="628182">
                <a:moveTo>
                  <a:pt x="0" y="0"/>
                </a:moveTo>
                <a:lnTo>
                  <a:pt x="628182" y="0"/>
                </a:lnTo>
                <a:lnTo>
                  <a:pt x="628182" y="628182"/>
                </a:lnTo>
                <a:lnTo>
                  <a:pt x="0" y="62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86530" y="4449719"/>
            <a:ext cx="628182" cy="628182"/>
          </a:xfrm>
          <a:custGeom>
            <a:avLst/>
            <a:gdLst/>
            <a:ahLst/>
            <a:cxnLst/>
            <a:rect l="l" t="t" r="r" b="b"/>
            <a:pathLst>
              <a:path w="628182" h="628182">
                <a:moveTo>
                  <a:pt x="0" y="0"/>
                </a:moveTo>
                <a:lnTo>
                  <a:pt x="628182" y="0"/>
                </a:lnTo>
                <a:lnTo>
                  <a:pt x="628182" y="628182"/>
                </a:lnTo>
                <a:lnTo>
                  <a:pt x="0" y="62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270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Barlow Ultra-Bold Italics</vt:lpstr>
      <vt:lpstr>Barlow</vt:lpstr>
      <vt:lpstr>Arial</vt:lpstr>
      <vt:lpstr>Calibri</vt:lpstr>
      <vt:lpstr>Barlow Bold Italics</vt:lpstr>
      <vt:lpstr>Barlow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Technix: Vehicle Assistance Platform</dc:title>
  <cp:lastModifiedBy>VIVEK GUPTA</cp:lastModifiedBy>
  <cp:revision>1</cp:revision>
  <dcterms:created xsi:type="dcterms:W3CDTF">2006-08-16T00:00:00Z</dcterms:created>
  <dcterms:modified xsi:type="dcterms:W3CDTF">2024-10-24T14:44:40Z</dcterms:modified>
  <dc:identifier>DAGUaH3FJr4</dc:identifier>
</cp:coreProperties>
</file>